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4" r:id="rId1"/>
  </p:sldMasterIdLst>
  <p:notesMasterIdLst>
    <p:notesMasterId r:id="rId11"/>
  </p:notesMasterIdLst>
  <p:sldIdLst>
    <p:sldId id="256" r:id="rId2"/>
    <p:sldId id="257" r:id="rId3"/>
    <p:sldId id="262" r:id="rId4"/>
    <p:sldId id="259" r:id="rId5"/>
    <p:sldId id="261" r:id="rId6"/>
    <p:sldId id="260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3" autoAdjust="0"/>
  </p:normalViewPr>
  <p:slideViewPr>
    <p:cSldViewPr snapToGrid="0">
      <p:cViewPr varScale="1">
        <p:scale>
          <a:sx n="92" d="100"/>
          <a:sy n="92" d="100"/>
        </p:scale>
        <p:origin x="46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315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A4398-76EF-4351-A9A3-1019E06ECA7B}" type="datetimeFigureOut">
              <a:rPr lang="en-US" smtClean="0"/>
              <a:t>11-Dec-16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8D013-94C6-4C49-B6C0-9AC077BBA6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1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IoT</a:t>
            </a:r>
            <a:r>
              <a:rPr lang="en-US" baseline="0" dirty="0" smtClean="0"/>
              <a:t> - </a:t>
            </a:r>
            <a:r>
              <a:rPr lang="en-US" dirty="0" smtClean="0"/>
              <a:t>internetworking of physical devices, vehicles, buildings and other items—embedded with electronics, software, sensors, actuators, and network connectivity that enable these objects to collect and exchange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8D013-94C6-4C49-B6C0-9AC077BBA64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966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Composite</a:t>
            </a:r>
            <a:r>
              <a:rPr lang="en-US" baseline="0" dirty="0" smtClean="0"/>
              <a:t> states automatically enter their initial state</a:t>
            </a:r>
          </a:p>
          <a:p>
            <a:r>
              <a:rPr lang="en-US" baseline="0" dirty="0" smtClean="0"/>
              <a:t>Includes = </a:t>
            </a:r>
            <a:r>
              <a:rPr lang="en-US" dirty="0" smtClean="0">
                <a:solidFill>
                  <a:srgbClr val="00B0F0"/>
                </a:solidFill>
              </a:rPr>
              <a:t>extends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implements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inherits; but it</a:t>
            </a:r>
            <a:r>
              <a:rPr lang="en-US" baseline="0" dirty="0" smtClean="0">
                <a:solidFill>
                  <a:srgbClr val="00B0F0"/>
                </a:solidFill>
              </a:rPr>
              <a:t> only copy-pastes original object’s code to a new object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8D013-94C6-4C49-B6C0-9AC077BBA64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83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Original website uses the wor</a:t>
            </a:r>
            <a:r>
              <a:rPr lang="en-US" baseline="0" dirty="0" smtClean="0"/>
              <a:t>d “compiler”, but it is a translator</a:t>
            </a:r>
            <a:endParaRPr lang="en-US" dirty="0" smtClean="0"/>
          </a:p>
          <a:p>
            <a:r>
              <a:rPr lang="en-US" dirty="0" smtClean="0"/>
              <a:t>Can</a:t>
            </a:r>
            <a:r>
              <a:rPr lang="en-US" baseline="0" dirty="0" smtClean="0"/>
              <a:t> generate UML without having special java classes like in txtUML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8D013-94C6-4C49-B6C0-9AC077BBA64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752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AF75EF1-150E-42CB-BD30-A1DE992B72B6}" type="datetimeFigureOut">
              <a:rPr lang="en-US" smtClean="0"/>
              <a:t>11-Dec-16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2F6D255-0E73-456B-9417-448FBFB69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0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5EF1-150E-42CB-BD30-A1DE992B72B6}" type="datetimeFigureOut">
              <a:rPr lang="en-US" smtClean="0"/>
              <a:t>11-Dec-16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D255-0E73-456B-9417-448FBFB69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54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AF75EF1-150E-42CB-BD30-A1DE992B72B6}" type="datetimeFigureOut">
              <a:rPr lang="en-US" smtClean="0"/>
              <a:t>11-Dec-16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2F6D255-0E73-456B-9417-448FBFB69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79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AF75EF1-150E-42CB-BD30-A1DE992B72B6}" type="datetimeFigureOut">
              <a:rPr lang="en-US" smtClean="0"/>
              <a:t>11-Dec-16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2F6D255-0E73-456B-9417-448FBFB69D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5367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AF75EF1-150E-42CB-BD30-A1DE992B72B6}" type="datetimeFigureOut">
              <a:rPr lang="en-US" smtClean="0"/>
              <a:t>11-Dec-16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2F6D255-0E73-456B-9417-448FBFB69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942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5EF1-150E-42CB-BD30-A1DE992B72B6}" type="datetimeFigureOut">
              <a:rPr lang="en-US" smtClean="0"/>
              <a:t>11-Dec-16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D255-0E73-456B-9417-448FBFB69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45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5EF1-150E-42CB-BD30-A1DE992B72B6}" type="datetimeFigureOut">
              <a:rPr lang="en-US" smtClean="0"/>
              <a:t>11-Dec-16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D255-0E73-456B-9417-448FBFB69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700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5EF1-150E-42CB-BD30-A1DE992B72B6}" type="datetimeFigureOut">
              <a:rPr lang="en-US" smtClean="0"/>
              <a:t>11-Dec-16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D255-0E73-456B-9417-448FBFB69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60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AF75EF1-150E-42CB-BD30-A1DE992B72B6}" type="datetimeFigureOut">
              <a:rPr lang="en-US" smtClean="0"/>
              <a:t>11-Dec-16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2F6D255-0E73-456B-9417-448FBFB69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1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5EF1-150E-42CB-BD30-A1DE992B72B6}" type="datetimeFigureOut">
              <a:rPr lang="en-US" smtClean="0"/>
              <a:t>11-Dec-16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D255-0E73-456B-9417-448FBFB69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5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AF75EF1-150E-42CB-BD30-A1DE992B72B6}" type="datetimeFigureOut">
              <a:rPr lang="en-US" smtClean="0"/>
              <a:t>11-Dec-16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2F6D255-0E73-456B-9417-448FBFB69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94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5EF1-150E-42CB-BD30-A1DE992B72B6}" type="datetimeFigureOut">
              <a:rPr lang="en-US" smtClean="0"/>
              <a:t>11-Dec-16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D255-0E73-456B-9417-448FBFB69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9279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5EF1-150E-42CB-BD30-A1DE992B72B6}" type="datetimeFigureOut">
              <a:rPr lang="en-US" smtClean="0"/>
              <a:t>11-Dec-16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D255-0E73-456B-9417-448FBFB69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8374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5EF1-150E-42CB-BD30-A1DE992B72B6}" type="datetimeFigureOut">
              <a:rPr lang="en-US" smtClean="0"/>
              <a:t>11-Dec-16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D255-0E73-456B-9417-448FBFB69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37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5EF1-150E-42CB-BD30-A1DE992B72B6}" type="datetimeFigureOut">
              <a:rPr lang="en-US" smtClean="0"/>
              <a:t>11-Dec-16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D255-0E73-456B-9417-448FBFB69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9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5EF1-150E-42CB-BD30-A1DE992B72B6}" type="datetimeFigureOut">
              <a:rPr lang="en-US" smtClean="0"/>
              <a:t>11-Dec-16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D255-0E73-456B-9417-448FBFB69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977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5EF1-150E-42CB-BD30-A1DE992B72B6}" type="datetimeFigureOut">
              <a:rPr lang="en-US" smtClean="0"/>
              <a:t>11-Dec-16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D255-0E73-456B-9417-448FBFB69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487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75EF1-150E-42CB-BD30-A1DE992B72B6}" type="datetimeFigureOut">
              <a:rPr lang="en-US" smtClean="0"/>
              <a:t>11-Dec-16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6D255-0E73-456B-9417-448FBFB69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894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15" r:id="rId1"/>
    <p:sldLayoutId id="2147484216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  <p:sldLayoutId id="2147484226" r:id="rId12"/>
    <p:sldLayoutId id="2147484227" r:id="rId13"/>
    <p:sldLayoutId id="2147484228" r:id="rId14"/>
    <p:sldLayoutId id="2147484229" r:id="rId15"/>
    <p:sldLayoutId id="2147484230" r:id="rId16"/>
    <p:sldLayoutId id="21474842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INTEF-9012/ThingML" TargetMode="External"/><Relationship Id="rId2" Type="http://schemas.openxmlformats.org/officeDocument/2006/relationships/hyperlink" Target="http://thingml.org/pmwiki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HEADS-project/training" TargetMode="External"/><Relationship Id="rId4" Type="http://schemas.openxmlformats.org/officeDocument/2006/relationships/hyperlink" Target="https://github.com/SINTEF-9012/ThingML/tree/master/compil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ThingML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modeling language for embedded and distributed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46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Modeling </a:t>
            </a:r>
            <a:r>
              <a:rPr lang="en-US" dirty="0"/>
              <a:t>language for embedded and distributed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Developed </a:t>
            </a:r>
            <a:r>
              <a:rPr lang="en-US" dirty="0"/>
              <a:t>by the Networked Systems and Services department of SINTEF in Oslo, </a:t>
            </a:r>
            <a:r>
              <a:rPr lang="en-US" dirty="0" smtClean="0"/>
              <a:t>Norway</a:t>
            </a:r>
          </a:p>
          <a:p>
            <a:r>
              <a:rPr lang="en-US" dirty="0"/>
              <a:t>"Thing" Modeling Language as a reference to the so called </a:t>
            </a:r>
            <a:r>
              <a:rPr lang="en-US" i="1" dirty="0"/>
              <a:t>Internet of </a:t>
            </a:r>
            <a:r>
              <a:rPr lang="en-US" i="1" dirty="0" smtClean="0"/>
              <a:t>Things</a:t>
            </a:r>
          </a:p>
          <a:p>
            <a:r>
              <a:rPr lang="en-US" dirty="0" smtClean="0"/>
              <a:t>Has a set </a:t>
            </a:r>
            <a:r>
              <a:rPr lang="en-US" dirty="0"/>
              <a:t>of code generators to compile </a:t>
            </a:r>
            <a:r>
              <a:rPr lang="en-US" dirty="0" smtClean="0"/>
              <a:t>ThingML to </a:t>
            </a:r>
            <a:r>
              <a:rPr lang="en-US" dirty="0"/>
              <a:t>C, </a:t>
            </a:r>
            <a:r>
              <a:rPr lang="en-US" dirty="0" smtClean="0"/>
              <a:t>Java, JavaScript</a:t>
            </a:r>
          </a:p>
          <a:p>
            <a:r>
              <a:rPr lang="en-US" dirty="0" smtClean="0"/>
              <a:t>Can be used to generate PlantUML diagrams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0" y="4137322"/>
            <a:ext cx="3655868" cy="264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49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Primitive values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property</a:t>
            </a:r>
            <a:r>
              <a:rPr lang="en-US" dirty="0" smtClean="0"/>
              <a:t> </a:t>
            </a:r>
            <a:r>
              <a:rPr lang="en-US" dirty="0"/>
              <a:t>myProperty </a:t>
            </a:r>
            <a:r>
              <a:rPr lang="en-US" dirty="0">
                <a:solidFill>
                  <a:srgbClr val="00B0F0"/>
                </a:solidFill>
              </a:rPr>
              <a:t>:</a:t>
            </a:r>
            <a:r>
              <a:rPr lang="en-US" dirty="0"/>
              <a:t> Integer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property</a:t>
            </a:r>
            <a:r>
              <a:rPr lang="en-US" dirty="0" smtClean="0"/>
              <a:t> </a:t>
            </a:r>
            <a:r>
              <a:rPr lang="en-US" dirty="0"/>
              <a:t>myStringProperty </a:t>
            </a:r>
            <a:r>
              <a:rPr lang="en-US" dirty="0">
                <a:solidFill>
                  <a:srgbClr val="00B0F0"/>
                </a:solidFill>
              </a:rPr>
              <a:t>:</a:t>
            </a:r>
            <a:r>
              <a:rPr lang="en-US" dirty="0"/>
              <a:t> String = </a:t>
            </a:r>
            <a:r>
              <a:rPr lang="en-US" dirty="0">
                <a:solidFill>
                  <a:schemeClr val="accent2"/>
                </a:solidFill>
              </a:rPr>
              <a:t>"init"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property</a:t>
            </a:r>
            <a:r>
              <a:rPr lang="en-US" dirty="0" smtClean="0"/>
              <a:t> state </a:t>
            </a:r>
            <a:r>
              <a:rPr lang="en-US" dirty="0" smtClean="0">
                <a:solidFill>
                  <a:srgbClr val="00B0F0"/>
                </a:solidFill>
              </a:rPr>
              <a:t>:</a:t>
            </a:r>
            <a:r>
              <a:rPr lang="en-US" dirty="0" smtClean="0"/>
              <a:t> DigitalState</a:t>
            </a:r>
          </a:p>
          <a:p>
            <a:pPr marL="457200" lvl="1" indent="0">
              <a:buNone/>
            </a:pPr>
            <a:r>
              <a:rPr lang="en-US" dirty="0"/>
              <a:t>readonly </a:t>
            </a:r>
            <a:r>
              <a:rPr lang="en-US" dirty="0">
                <a:solidFill>
                  <a:srgbClr val="00B0F0"/>
                </a:solidFill>
              </a:rPr>
              <a:t>property </a:t>
            </a:r>
            <a:r>
              <a:rPr lang="en-US" dirty="0"/>
              <a:t>myProperty </a:t>
            </a:r>
            <a:r>
              <a:rPr lang="en-US" dirty="0">
                <a:solidFill>
                  <a:srgbClr val="00B0F0"/>
                </a:solidFill>
              </a:rPr>
              <a:t>: </a:t>
            </a:r>
            <a:r>
              <a:rPr lang="en-US" dirty="0"/>
              <a:t>Integer </a:t>
            </a:r>
            <a:r>
              <a:rPr lang="en-US" dirty="0">
                <a:solidFill>
                  <a:srgbClr val="00B0F0"/>
                </a:solidFill>
              </a:rPr>
              <a:t>=</a:t>
            </a:r>
            <a:r>
              <a:rPr lang="en-US" dirty="0"/>
              <a:t> </a:t>
            </a:r>
            <a:r>
              <a:rPr lang="en-US" dirty="0" smtClean="0"/>
              <a:t>16</a:t>
            </a:r>
          </a:p>
          <a:p>
            <a:r>
              <a:rPr lang="en-US" dirty="0" smtClean="0"/>
              <a:t>Composite states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composite </a:t>
            </a:r>
            <a:r>
              <a:rPr lang="en-US" dirty="0">
                <a:solidFill>
                  <a:srgbClr val="00B0F0"/>
                </a:solidFill>
              </a:rPr>
              <a:t>state </a:t>
            </a:r>
            <a:r>
              <a:rPr lang="en-US" dirty="0"/>
              <a:t>MyCompositeState</a:t>
            </a:r>
            <a:r>
              <a:rPr lang="en-US" dirty="0">
                <a:solidFill>
                  <a:srgbClr val="00B0F0"/>
                </a:solidFill>
              </a:rPr>
              <a:t> init </a:t>
            </a:r>
            <a:r>
              <a:rPr lang="en-US" dirty="0"/>
              <a:t>InnerState1</a:t>
            </a:r>
            <a:r>
              <a:rPr lang="en-US" dirty="0" smtClean="0">
                <a:solidFill>
                  <a:srgbClr val="00B0F0"/>
                </a:solidFill>
              </a:rPr>
              <a:t>{}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composite </a:t>
            </a:r>
            <a:r>
              <a:rPr lang="en-US" dirty="0">
                <a:solidFill>
                  <a:srgbClr val="00B0F0"/>
                </a:solidFill>
              </a:rPr>
              <a:t>state </a:t>
            </a:r>
            <a:r>
              <a:rPr lang="en-US" dirty="0"/>
              <a:t>MyCompositeState</a:t>
            </a:r>
            <a:r>
              <a:rPr lang="en-US" dirty="0">
                <a:solidFill>
                  <a:srgbClr val="00B0F0"/>
                </a:solidFill>
              </a:rPr>
              <a:t> init </a:t>
            </a:r>
            <a:r>
              <a:rPr lang="en-US" dirty="0"/>
              <a:t>InnerState3</a:t>
            </a:r>
            <a:r>
              <a:rPr lang="en-US" dirty="0">
                <a:solidFill>
                  <a:srgbClr val="00B0F0"/>
                </a:solidFill>
              </a:rPr>
              <a:t> keeps </a:t>
            </a:r>
            <a:r>
              <a:rPr lang="en-US" dirty="0"/>
              <a:t>history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{}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 smtClean="0"/>
              <a:t>States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B0F0"/>
                </a:solidFill>
              </a:rPr>
              <a:t>state </a:t>
            </a:r>
            <a:r>
              <a:rPr lang="en-US" dirty="0"/>
              <a:t>MyState </a:t>
            </a:r>
            <a:r>
              <a:rPr lang="en-US" dirty="0">
                <a:solidFill>
                  <a:srgbClr val="00B0F0"/>
                </a:solidFill>
              </a:rPr>
              <a:t>{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00B0F0"/>
                </a:solidFill>
              </a:rPr>
              <a:t>on entry do </a:t>
            </a:r>
            <a:r>
              <a:rPr lang="en-US" dirty="0">
                <a:solidFill>
                  <a:schemeClr val="accent4"/>
                </a:solidFill>
              </a:rPr>
              <a:t>/* some actions */ </a:t>
            </a:r>
            <a:r>
              <a:rPr lang="en-US" dirty="0">
                <a:solidFill>
                  <a:srgbClr val="00B0F0"/>
                </a:solidFill>
              </a:rPr>
              <a:t>end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00B0F0"/>
                </a:solidFill>
              </a:rPr>
              <a:t>on exit do </a:t>
            </a:r>
            <a:r>
              <a:rPr lang="en-US" dirty="0">
                <a:solidFill>
                  <a:schemeClr val="accent4"/>
                </a:solidFill>
              </a:rPr>
              <a:t>/* some actions */ </a:t>
            </a:r>
            <a:r>
              <a:rPr lang="en-US" dirty="0">
                <a:solidFill>
                  <a:srgbClr val="00B0F0"/>
                </a:solidFill>
              </a:rPr>
              <a:t>end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}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 smtClean="0"/>
              <a:t>Messages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message</a:t>
            </a:r>
            <a:r>
              <a:rPr lang="en-US" dirty="0" smtClean="0"/>
              <a:t> ping</a:t>
            </a:r>
            <a:r>
              <a:rPr lang="en-US" dirty="0" smtClean="0">
                <a:solidFill>
                  <a:srgbClr val="00B0F0"/>
                </a:solidFill>
              </a:rPr>
              <a:t>();</a:t>
            </a:r>
            <a:endParaRPr lang="en-US" dirty="0" smtClean="0">
              <a:solidFill>
                <a:schemeClr val="accent4"/>
              </a:solidFill>
            </a:endParaRPr>
          </a:p>
          <a:p>
            <a:r>
              <a:rPr lang="en-US" dirty="0" smtClean="0"/>
              <a:t>etc. (Fragments, Ports, Internal Transitions, Parallel regions, Includes)</a:t>
            </a:r>
          </a:p>
        </p:txBody>
      </p:sp>
    </p:spTree>
    <p:extLst>
      <p:ext uri="{BB962C8B-B14F-4D97-AF65-F5344CB8AC3E}">
        <p14:creationId xmlns:p14="http://schemas.microsoft.com/office/powerpoint/2010/main" val="264236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thing</a:t>
            </a:r>
            <a:r>
              <a:rPr lang="en-US" dirty="0"/>
              <a:t> HelloThing </a:t>
            </a:r>
            <a:r>
              <a:rPr lang="en-US" dirty="0" smtClean="0">
                <a:solidFill>
                  <a:srgbClr val="00B0F0"/>
                </a:solidFill>
              </a:rPr>
              <a:t>{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F0"/>
                </a:solidFill>
              </a:rPr>
              <a:t>statechart</a:t>
            </a:r>
            <a:r>
              <a:rPr lang="en-US" dirty="0"/>
              <a:t> HelloWorld </a:t>
            </a:r>
            <a:r>
              <a:rPr lang="en-US" dirty="0">
                <a:solidFill>
                  <a:srgbClr val="00B0F0"/>
                </a:solidFill>
              </a:rPr>
              <a:t>init</a:t>
            </a:r>
            <a:r>
              <a:rPr lang="en-US" dirty="0"/>
              <a:t> Greetings </a:t>
            </a:r>
            <a:r>
              <a:rPr lang="en-US" dirty="0" smtClean="0">
                <a:solidFill>
                  <a:srgbClr val="00B0F0"/>
                </a:solidFill>
              </a:rPr>
              <a:t>{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F0"/>
                </a:solidFill>
              </a:rPr>
              <a:t>state</a:t>
            </a:r>
            <a:r>
              <a:rPr lang="en-US" dirty="0"/>
              <a:t> Greetings </a:t>
            </a:r>
            <a:r>
              <a:rPr lang="en-US" dirty="0" smtClean="0">
                <a:solidFill>
                  <a:srgbClr val="00B0F0"/>
                </a:solidFill>
              </a:rPr>
              <a:t>{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00B0F0"/>
                </a:solidFill>
              </a:rPr>
              <a:t>transition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-&gt;</a:t>
            </a:r>
            <a:r>
              <a:rPr lang="en-US" dirty="0"/>
              <a:t> Bye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00B0F0"/>
                </a:solidFill>
              </a:rPr>
              <a:t>action print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"Hello World!\n</a:t>
            </a:r>
            <a:r>
              <a:rPr lang="en-US" dirty="0" smtClean="0">
                <a:solidFill>
                  <a:schemeClr val="accent2"/>
                </a:solidFill>
              </a:rPr>
              <a:t>"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>
                <a:solidFill>
                  <a:srgbClr val="00B0F0"/>
                </a:solidFill>
              </a:rPr>
              <a:t>}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F0"/>
                </a:solidFill>
              </a:rPr>
              <a:t>state</a:t>
            </a:r>
            <a:r>
              <a:rPr lang="en-US" dirty="0"/>
              <a:t> Bye </a:t>
            </a:r>
            <a:r>
              <a:rPr lang="en-US" dirty="0">
                <a:solidFill>
                  <a:srgbClr val="00B0F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00B0F0"/>
                </a:solidFill>
              </a:rPr>
              <a:t>on entry print </a:t>
            </a:r>
            <a:r>
              <a:rPr lang="en-US" dirty="0">
                <a:solidFill>
                  <a:schemeClr val="accent2"/>
                </a:solidFill>
              </a:rPr>
              <a:t>"Bye.\n"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		</a:t>
            </a:r>
            <a:r>
              <a:rPr lang="en-US" dirty="0" smtClean="0">
                <a:solidFill>
                  <a:srgbClr val="00B0F0"/>
                </a:solidFill>
              </a:rPr>
              <a:t>}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}</a:t>
            </a:r>
          </a:p>
        </p:txBody>
      </p:sp>
      <p:sp>
        <p:nvSpPr>
          <p:cNvPr id="4" name="Left Arrow 3"/>
          <p:cNvSpPr/>
          <p:nvPr/>
        </p:nvSpPr>
        <p:spPr>
          <a:xfrm>
            <a:off x="2895600" y="2194560"/>
            <a:ext cx="1880754" cy="290945"/>
          </a:xfrm>
          <a:prstGeom prst="left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76354" y="2115072"/>
            <a:ext cx="2161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class </a:t>
            </a:r>
            <a:r>
              <a:rPr lang="en-US" sz="2000" dirty="0" smtClean="0"/>
              <a:t>HelloThing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6260523" y="2515182"/>
            <a:ext cx="1880754" cy="290945"/>
          </a:xfrm>
          <a:prstGeom prst="left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41277" y="2436795"/>
            <a:ext cx="2161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F0"/>
                </a:solidFill>
              </a:rPr>
              <a:t>i</a:t>
            </a:r>
            <a:r>
              <a:rPr lang="en-US" sz="2000" dirty="0" smtClean="0">
                <a:solidFill>
                  <a:srgbClr val="00B0F0"/>
                </a:solidFill>
              </a:rPr>
              <a:t>nitial </a:t>
            </a:r>
            <a:r>
              <a:rPr lang="en-US" sz="2000" dirty="0" smtClean="0"/>
              <a:t>Greetings</a:t>
            </a:r>
            <a:endParaRPr lang="en-US" sz="2000" dirty="0"/>
          </a:p>
        </p:txBody>
      </p:sp>
      <p:sp>
        <p:nvSpPr>
          <p:cNvPr id="10" name="Left Arrow 9"/>
          <p:cNvSpPr/>
          <p:nvPr/>
        </p:nvSpPr>
        <p:spPr>
          <a:xfrm>
            <a:off x="5541818" y="3206676"/>
            <a:ext cx="1880754" cy="290945"/>
          </a:xfrm>
          <a:prstGeom prst="left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22572" y="3128289"/>
            <a:ext cx="2161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to </a:t>
            </a:r>
            <a:r>
              <a:rPr lang="en-US" sz="2000" dirty="0" smtClean="0"/>
              <a:t>Bye</a:t>
            </a:r>
            <a:endParaRPr lang="en-US" sz="2000" dirty="0"/>
          </a:p>
        </p:txBody>
      </p:sp>
      <p:sp>
        <p:nvSpPr>
          <p:cNvPr id="14" name="Left Arrow 13"/>
          <p:cNvSpPr/>
          <p:nvPr/>
        </p:nvSpPr>
        <p:spPr>
          <a:xfrm>
            <a:off x="6937663" y="3559616"/>
            <a:ext cx="1880754" cy="290945"/>
          </a:xfrm>
          <a:prstGeom prst="left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818417" y="3481229"/>
            <a:ext cx="2646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effect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6185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10" grpId="0" animBg="1"/>
      <p:bldP spid="11" grpId="0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txtUML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B0F0"/>
                </a:solidFill>
              </a:rPr>
              <a:t>package</a:t>
            </a:r>
            <a:r>
              <a:rPr lang="en-US" sz="1800" dirty="0"/>
              <a:t> helloworld.x.model</a:t>
            </a:r>
            <a:r>
              <a:rPr lang="en-US" sz="1800" dirty="0" smtClean="0"/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F0"/>
                </a:solidFill>
              </a:rPr>
              <a:t>signal</a:t>
            </a:r>
            <a:r>
              <a:rPr lang="en-US" sz="1800" dirty="0"/>
              <a:t> Test;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B0F0"/>
                </a:solidFill>
              </a:rPr>
              <a:t>class </a:t>
            </a:r>
            <a:r>
              <a:rPr lang="en-US" sz="1800" dirty="0" smtClean="0"/>
              <a:t>HelloThing </a:t>
            </a: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>
                <a:solidFill>
                  <a:srgbClr val="00B0F0"/>
                </a:solidFill>
              </a:rPr>
              <a:t>initial</a:t>
            </a:r>
            <a:r>
              <a:rPr lang="en-US" sz="1800" dirty="0"/>
              <a:t> </a:t>
            </a:r>
            <a:r>
              <a:rPr lang="en-US" sz="1800" dirty="0" smtClean="0"/>
              <a:t>Init; </a:t>
            </a:r>
            <a:r>
              <a:rPr lang="en-US" sz="1800" dirty="0" smtClean="0">
                <a:solidFill>
                  <a:srgbClr val="00B0F0"/>
                </a:solidFill>
              </a:rPr>
              <a:t>state</a:t>
            </a:r>
            <a:r>
              <a:rPr lang="en-US" sz="1800" dirty="0" smtClean="0"/>
              <a:t> </a:t>
            </a:r>
            <a:r>
              <a:rPr lang="en-US" sz="1800" dirty="0"/>
              <a:t>Greetings</a:t>
            </a:r>
            <a:r>
              <a:rPr lang="en-US" sz="1800" dirty="0" smtClean="0"/>
              <a:t>; </a:t>
            </a:r>
            <a:r>
              <a:rPr lang="en-US" sz="1800" dirty="0" smtClean="0">
                <a:solidFill>
                  <a:srgbClr val="00B0F0"/>
                </a:solidFill>
              </a:rPr>
              <a:t>state</a:t>
            </a:r>
            <a:r>
              <a:rPr lang="en-US" sz="1800" dirty="0" smtClean="0"/>
              <a:t> </a:t>
            </a:r>
            <a:r>
              <a:rPr lang="en-US" sz="1800" dirty="0"/>
              <a:t>Bye</a:t>
            </a:r>
            <a:r>
              <a:rPr lang="en-US" sz="1800" dirty="0" smtClean="0"/>
              <a:t>;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>
                <a:solidFill>
                  <a:srgbClr val="00B0F0"/>
                </a:solidFill>
              </a:rPr>
              <a:t>transition</a:t>
            </a:r>
            <a:r>
              <a:rPr lang="en-US" sz="1800" dirty="0"/>
              <a:t> GreetingsTransition {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>
                <a:solidFill>
                  <a:srgbClr val="00B0F0"/>
                </a:solidFill>
              </a:rPr>
              <a:t>from</a:t>
            </a:r>
            <a:r>
              <a:rPr lang="en-US" sz="1800" dirty="0"/>
              <a:t> </a:t>
            </a:r>
            <a:r>
              <a:rPr lang="en-US" sz="1800" dirty="0" smtClean="0"/>
              <a:t>Init; </a:t>
            </a:r>
            <a:r>
              <a:rPr lang="en-US" sz="1800" dirty="0" smtClean="0">
                <a:solidFill>
                  <a:srgbClr val="00B0F0"/>
                </a:solidFill>
              </a:rPr>
              <a:t>to</a:t>
            </a:r>
            <a:r>
              <a:rPr lang="en-US" sz="1800" dirty="0" smtClean="0"/>
              <a:t> </a:t>
            </a:r>
            <a:r>
              <a:rPr lang="en-US" sz="1800" dirty="0"/>
              <a:t>Greetings;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>
                <a:solidFill>
                  <a:srgbClr val="00B0F0"/>
                </a:solidFill>
              </a:rPr>
              <a:t>effect</a:t>
            </a:r>
            <a:r>
              <a:rPr lang="en-US" sz="1800" dirty="0"/>
              <a:t> </a:t>
            </a:r>
            <a:r>
              <a:rPr lang="en-US" sz="1800" dirty="0" smtClean="0"/>
              <a:t>{ log</a:t>
            </a:r>
            <a:r>
              <a:rPr lang="en-US" sz="1800" dirty="0"/>
              <a:t>(</a:t>
            </a:r>
            <a:r>
              <a:rPr lang="en-US" sz="1800" dirty="0">
                <a:solidFill>
                  <a:schemeClr val="accent2"/>
                </a:solidFill>
              </a:rPr>
              <a:t>"Hello World</a:t>
            </a:r>
            <a:r>
              <a:rPr lang="en-US" sz="1800" dirty="0" smtClean="0">
                <a:solidFill>
                  <a:schemeClr val="accent2"/>
                </a:solidFill>
              </a:rPr>
              <a:t>!"</a:t>
            </a:r>
            <a:r>
              <a:rPr lang="en-US" sz="1800" dirty="0"/>
              <a:t>); </a:t>
            </a:r>
            <a:r>
              <a:rPr lang="en-US" sz="1800" dirty="0">
                <a:solidFill>
                  <a:srgbClr val="00B0F0"/>
                </a:solidFill>
              </a:rPr>
              <a:t>send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70C0"/>
                </a:solidFill>
              </a:rPr>
              <a:t>new</a:t>
            </a:r>
            <a:r>
              <a:rPr lang="en-US" sz="1800" dirty="0"/>
              <a:t> Test() </a:t>
            </a:r>
            <a:r>
              <a:rPr lang="en-US" sz="1800" dirty="0">
                <a:solidFill>
                  <a:srgbClr val="00B0F0"/>
                </a:solidFill>
              </a:rPr>
              <a:t>to</a:t>
            </a:r>
            <a:r>
              <a:rPr lang="en-US" sz="1800" dirty="0"/>
              <a:t> HelloThing.</a:t>
            </a:r>
            <a:r>
              <a:rPr lang="en-US" sz="1800" dirty="0">
                <a:solidFill>
                  <a:srgbClr val="0070C0"/>
                </a:solidFill>
              </a:rPr>
              <a:t>this</a:t>
            </a:r>
            <a:r>
              <a:rPr lang="en-US" sz="1800" dirty="0"/>
              <a:t>;}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}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>
                <a:solidFill>
                  <a:srgbClr val="00B0F0"/>
                </a:solidFill>
              </a:rPr>
              <a:t>transition</a:t>
            </a:r>
            <a:r>
              <a:rPr lang="en-US" sz="1800" dirty="0"/>
              <a:t> ByeTransition {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>
                <a:solidFill>
                  <a:srgbClr val="00B0F0"/>
                </a:solidFill>
              </a:rPr>
              <a:t>from</a:t>
            </a:r>
            <a:r>
              <a:rPr lang="en-US" sz="1800" dirty="0"/>
              <a:t> </a:t>
            </a:r>
            <a:r>
              <a:rPr lang="en-US" sz="1800" dirty="0" smtClean="0"/>
              <a:t>Greetings; </a:t>
            </a:r>
            <a:r>
              <a:rPr lang="en-US" sz="1800" dirty="0" smtClean="0">
                <a:solidFill>
                  <a:srgbClr val="00B0F0"/>
                </a:solidFill>
              </a:rPr>
              <a:t>to</a:t>
            </a:r>
            <a:r>
              <a:rPr lang="en-US" sz="1800" dirty="0" smtClean="0"/>
              <a:t> </a:t>
            </a:r>
            <a:r>
              <a:rPr lang="en-US" sz="1800" dirty="0"/>
              <a:t>Bye; </a:t>
            </a:r>
            <a:r>
              <a:rPr lang="en-US" sz="1800" dirty="0">
                <a:solidFill>
                  <a:srgbClr val="00B0F0"/>
                </a:solidFill>
              </a:rPr>
              <a:t>trigger</a:t>
            </a:r>
            <a:r>
              <a:rPr lang="en-US" sz="1800" dirty="0"/>
              <a:t> </a:t>
            </a:r>
            <a:r>
              <a:rPr lang="en-US" sz="1800" dirty="0" smtClean="0"/>
              <a:t>Test;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>
                <a:solidFill>
                  <a:srgbClr val="00B0F0"/>
                </a:solidFill>
              </a:rPr>
              <a:t>effect</a:t>
            </a:r>
            <a:r>
              <a:rPr lang="en-US" sz="1800" dirty="0"/>
              <a:t> </a:t>
            </a:r>
            <a:r>
              <a:rPr lang="en-US" sz="1800" dirty="0" smtClean="0"/>
              <a:t>{ log</a:t>
            </a:r>
            <a:r>
              <a:rPr lang="en-US" sz="1800" dirty="0"/>
              <a:t>(</a:t>
            </a:r>
            <a:r>
              <a:rPr lang="en-US" sz="1800" dirty="0">
                <a:solidFill>
                  <a:schemeClr val="accent2"/>
                </a:solidFill>
              </a:rPr>
              <a:t>"Bye</a:t>
            </a:r>
            <a:r>
              <a:rPr lang="en-US" sz="1800" dirty="0" smtClean="0">
                <a:solidFill>
                  <a:schemeClr val="accent2"/>
                </a:solidFill>
              </a:rPr>
              <a:t>."</a:t>
            </a:r>
            <a:r>
              <a:rPr lang="en-US" sz="1800" dirty="0" smtClean="0"/>
              <a:t>); }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}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949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Diagrams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224881"/>
            <a:ext cx="2486025" cy="39624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263" y="2224881"/>
            <a:ext cx="2649757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8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</a:p>
          <a:p>
            <a:pPr lvl="1"/>
            <a:r>
              <a:rPr lang="en-US" dirty="0" smtClean="0"/>
              <a:t>Maven 3</a:t>
            </a:r>
          </a:p>
          <a:p>
            <a:pPr lvl="1"/>
            <a:r>
              <a:rPr lang="en-US" dirty="0" smtClean="0"/>
              <a:t>Java JDK 7-8</a:t>
            </a:r>
          </a:p>
          <a:p>
            <a:pPr lvl="1"/>
            <a:r>
              <a:rPr lang="en-US" dirty="0" smtClean="0"/>
              <a:t>Compilers for other languages (if needed)</a:t>
            </a:r>
          </a:p>
          <a:p>
            <a:r>
              <a:rPr lang="en-US" dirty="0" smtClean="0"/>
              <a:t>Registry jar with all the compilers</a:t>
            </a:r>
          </a:p>
          <a:p>
            <a:pPr lvl="1"/>
            <a:r>
              <a:rPr lang="en-US" dirty="0" smtClean="0"/>
              <a:t>java –jar registry.jar -c </a:t>
            </a:r>
            <a:r>
              <a:rPr lang="en-US" dirty="0" smtClean="0">
                <a:solidFill>
                  <a:srgbClr val="00B0F0"/>
                </a:solidFill>
              </a:rPr>
              <a:t>java</a:t>
            </a:r>
            <a:r>
              <a:rPr lang="en-US" dirty="0" smtClean="0"/>
              <a:t> -s HelloWorld.thingml</a:t>
            </a:r>
          </a:p>
          <a:p>
            <a:pPr lvl="1"/>
            <a:r>
              <a:rPr lang="en-US" dirty="0" smtClean="0"/>
              <a:t>(Other possible arguments include </a:t>
            </a:r>
            <a:r>
              <a:rPr lang="en-US" dirty="0" smtClean="0">
                <a:solidFill>
                  <a:srgbClr val="00B0F0"/>
                </a:solidFill>
              </a:rPr>
              <a:t>nodejs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UML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posix </a:t>
            </a:r>
            <a:r>
              <a:rPr lang="en-US" dirty="0" smtClean="0"/>
              <a:t>(C) and more)</a:t>
            </a:r>
          </a:p>
          <a:p>
            <a:r>
              <a:rPr lang="en-US" dirty="0" smtClean="0"/>
              <a:t>Java building</a:t>
            </a:r>
          </a:p>
          <a:p>
            <a:pPr lvl="1"/>
            <a:r>
              <a:rPr lang="en-US" dirty="0"/>
              <a:t>mvn clean package exec:java -</a:t>
            </a:r>
            <a:r>
              <a:rPr lang="en-US" dirty="0" smtClean="0"/>
              <a:t>Dexec.mainClass=</a:t>
            </a:r>
            <a:r>
              <a:rPr lang="en-US" dirty="0" smtClean="0"/>
              <a:t>org.thingml.generated.Main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77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Multiple compilers for languages such as Java, C, JavaScript, C++ (for Arduino)</a:t>
            </a:r>
          </a:p>
          <a:p>
            <a:pPr lvl="1"/>
            <a:r>
              <a:rPr lang="en-US" dirty="0" smtClean="0"/>
              <a:t>Ability to add custom compilers for other languages</a:t>
            </a:r>
          </a:p>
          <a:p>
            <a:pPr lvl="1"/>
            <a:r>
              <a:rPr lang="en-US" dirty="0" smtClean="0"/>
              <a:t>Can generate UML immediately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Messy documentation all over the internet</a:t>
            </a:r>
          </a:p>
          <a:p>
            <a:pPr lvl="1"/>
            <a:r>
              <a:rPr lang="en-US" dirty="0" smtClean="0"/>
              <a:t>Hard to figure out at first</a:t>
            </a:r>
          </a:p>
          <a:p>
            <a:pPr lvl="1"/>
            <a:r>
              <a:rPr lang="en-US" dirty="0" smtClean="0"/>
              <a:t>No binaries, only source code which only works with Maven 3</a:t>
            </a:r>
          </a:p>
          <a:p>
            <a:pPr lvl="1"/>
            <a:r>
              <a:rPr lang="en-US" dirty="0" smtClean="0"/>
              <a:t>The Eclipse editor plugin is for very old versions of Eclipse</a:t>
            </a:r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txtUML is a more elegant solution, but it only works with Java and 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20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Fleurey, Franck and Brice Morin. "</a:t>
            </a:r>
            <a:r>
              <a:rPr lang="en-US" dirty="0" smtClean="0"/>
              <a:t>ThingML </a:t>
            </a:r>
            <a:r>
              <a:rPr lang="en-US" dirty="0"/>
              <a:t>Main". </a:t>
            </a:r>
            <a:r>
              <a:rPr lang="en-US" i="1" dirty="0"/>
              <a:t>Thingml.Org</a:t>
            </a:r>
            <a:r>
              <a:rPr lang="en-US" dirty="0"/>
              <a:t>, 2010, </a:t>
            </a:r>
            <a:r>
              <a:rPr lang="en-US" dirty="0">
                <a:hlinkClick r:id="rId2"/>
              </a:rPr>
              <a:t>http://thingml.org/pmwiki.php</a:t>
            </a:r>
            <a:r>
              <a:rPr lang="en-US" dirty="0" smtClean="0"/>
              <a:t>.</a:t>
            </a:r>
          </a:p>
          <a:p>
            <a:r>
              <a:rPr lang="en-US" dirty="0" smtClean="0"/>
              <a:t>"SINTEF-9012/ThingML</a:t>
            </a:r>
            <a:r>
              <a:rPr lang="en-US" dirty="0"/>
              <a:t>"</a:t>
            </a:r>
            <a:r>
              <a:rPr lang="en-US" dirty="0" smtClean="0"/>
              <a:t>. </a:t>
            </a:r>
            <a:r>
              <a:rPr lang="en-US" i="1" dirty="0" smtClean="0"/>
              <a:t>GitHub</a:t>
            </a:r>
            <a:r>
              <a:rPr lang="en-US" dirty="0" smtClean="0"/>
              <a:t>, 2010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github.com/SINTEF-9012/ThingML</a:t>
            </a:r>
            <a:r>
              <a:rPr lang="en-US" dirty="0"/>
              <a:t>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://github.com/SINTEF-9012/ThingML/tree/master/compilers</a:t>
            </a:r>
            <a:r>
              <a:rPr lang="en-US" dirty="0" smtClean="0"/>
              <a:t>.</a:t>
            </a:r>
          </a:p>
          <a:p>
            <a:r>
              <a:rPr lang="en-US" dirty="0"/>
              <a:t>"HEADS-Project/Training". </a:t>
            </a:r>
            <a:r>
              <a:rPr lang="en-US" i="1" dirty="0" smtClean="0"/>
              <a:t>GitHub</a:t>
            </a:r>
            <a:r>
              <a:rPr lang="en-US" dirty="0"/>
              <a:t>, 2010, </a:t>
            </a:r>
            <a:r>
              <a:rPr lang="en-US" dirty="0">
                <a:hlinkClick r:id="rId5"/>
              </a:rPr>
              <a:t>https://github.com/HEADS-project/training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93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311</TotalTime>
  <Words>393</Words>
  <Application>Microsoft Office PowerPoint</Application>
  <PresentationFormat>Widescreen</PresentationFormat>
  <Paragraphs>90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Vapor Trail</vt:lpstr>
      <vt:lpstr>ThingML</vt:lpstr>
      <vt:lpstr>Introduction</vt:lpstr>
      <vt:lpstr>Selected Features</vt:lpstr>
      <vt:lpstr>Hello World</vt:lpstr>
      <vt:lpstr>txtUML Translation</vt:lpstr>
      <vt:lpstr>UML Diagrams</vt:lpstr>
      <vt:lpstr>Compiling</vt:lpstr>
      <vt:lpstr>Personal opinion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ThingML</dc:title>
  <dc:creator>Andrey Khasanov</dc:creator>
  <cp:lastModifiedBy>Andrey Khasanov</cp:lastModifiedBy>
  <cp:revision>62</cp:revision>
  <dcterms:created xsi:type="dcterms:W3CDTF">2016-12-11T19:44:00Z</dcterms:created>
  <dcterms:modified xsi:type="dcterms:W3CDTF">2016-12-12T00:55:55Z</dcterms:modified>
</cp:coreProperties>
</file>